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7" r:id="rId3"/>
    <p:sldId id="324" r:id="rId4"/>
    <p:sldId id="319" r:id="rId5"/>
    <p:sldId id="314" r:id="rId6"/>
    <p:sldId id="313" r:id="rId7"/>
    <p:sldId id="320" r:id="rId8"/>
    <p:sldId id="325" r:id="rId9"/>
    <p:sldId id="321" r:id="rId10"/>
    <p:sldId id="322" r:id="rId11"/>
    <p:sldId id="323" r:id="rId12"/>
    <p:sldId id="326" r:id="rId13"/>
    <p:sldId id="286" r:id="rId14"/>
    <p:sldId id="302" r:id="rId15"/>
    <p:sldId id="311" r:id="rId16"/>
    <p:sldId id="312" r:id="rId17"/>
    <p:sldId id="306" r:id="rId18"/>
    <p:sldId id="303" r:id="rId19"/>
    <p:sldId id="307" r:id="rId20"/>
    <p:sldId id="308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8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1A61-6338-41A3-9434-E35D8575AE2E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DDAB5-7694-4AA5-BDA7-03247EC7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542C-C5D2-4035-A2FE-5C4FA931C8EC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EB4D-48DA-482A-A7BC-DDC4DC6C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8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9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8EDCA8-AFD2-4B54-95BB-A04135D62CBB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CBAA1B-A692-4D9C-B53E-AF572BB94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006C-F69D-4648-99F6-58A31602E7A0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1AF6-1626-4428-9C66-2BC4C9BB6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8C0C-4336-4788-BF20-85CACDD361F1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7D90-BAD0-4139-9384-6D99B2B4F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F53-6B36-46D4-862D-2C6B679D9BC6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F5DC-DBBF-428A-91A2-235D14CBA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933-034A-4F3F-88F8-82B85206DAAB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AA04-F15A-4F30-AE27-A2361D0CE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AE53-1C93-46A0-8BC9-F0142EBC59C0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E7B2-9E64-4AC7-BE64-F1574E08B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5A5B-E9E6-4E04-AE83-D3E157C06E20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BBB6-526B-41AC-B759-13FBCABA3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9F2-4F0D-4982-BE6D-8CAC096A4C3F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9100-31AF-463E-9C2E-D28B79917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1D19-DF57-4F1D-9B74-558093E795E9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D2F7-C9E1-493C-BE39-FE56BEA64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9A7-BFD3-4B5D-85FA-09B969677728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A135-039E-4947-8B9E-172D3C637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B8CA-F057-4C00-8F31-349B86C1E695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6495-2D2B-4447-BCE1-55E7FC15F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3F8F4A-D15C-4972-87D5-22C825D9EE09}" type="datetime1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GFw-RO3Hdc" TargetMode="External"/><Relationship Id="rId4" Type="http://schemas.openxmlformats.org/officeDocument/2006/relationships/hyperlink" Target="https://www.youtube.com/watch?v=fD9StRmeOX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oper Black" charset="0"/>
              </a:rPr>
              <a:t>Welcome to Arabic Level I</a:t>
            </a:r>
            <a:br>
              <a:rPr lang="en-US" sz="4000" b="1" dirty="0" smtClean="0">
                <a:latin typeface="Cooper Black" charset="0"/>
              </a:rPr>
            </a:br>
            <a:r>
              <a:rPr lang="en-US" sz="4000" b="1" dirty="0" smtClean="0">
                <a:latin typeface="Cooper Black" charset="0"/>
              </a:rPr>
              <a:t>by </a:t>
            </a:r>
            <a:r>
              <a:rPr lang="en-US" sz="4000" b="1" dirty="0" err="1" smtClean="0">
                <a:latin typeface="Cooper Black" charset="0"/>
              </a:rPr>
              <a:t>Kurzban</a:t>
            </a:r>
            <a:endParaRPr lang="en-US" sz="4000" b="1" smtClean="0">
              <a:latin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 with </a:t>
            </a:r>
            <a:r>
              <a:rPr lang="en-US" dirty="0" err="1" smtClean="0"/>
              <a:t>Kaf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68580" indent="0" algn="r">
              <a:buNone/>
            </a:pPr>
            <a:r>
              <a:rPr lang="ar-AE" sz="6000" dirty="0" smtClean="0"/>
              <a:t>ك+ع+ك</a:t>
            </a:r>
            <a:r>
              <a:rPr lang="ar-AE" sz="5400" dirty="0" smtClean="0"/>
              <a:t>=</a:t>
            </a:r>
            <a:r>
              <a:rPr lang="en-US" sz="5400" dirty="0" err="1" smtClean="0"/>
              <a:t>Kaakoun</a:t>
            </a:r>
            <a:r>
              <a:rPr lang="en-US" sz="5400" dirty="0" smtClean="0"/>
              <a:t> or </a:t>
            </a:r>
          </a:p>
          <a:p>
            <a:pPr marL="68580" indent="0" algn="r">
              <a:buNone/>
            </a:pPr>
            <a:r>
              <a:rPr lang="en-US" sz="5400" dirty="0" err="1" smtClean="0"/>
              <a:t>Kaak</a:t>
            </a:r>
            <a:endParaRPr 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33625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2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 with </a:t>
            </a:r>
            <a:r>
              <a:rPr lang="en-US" dirty="0" err="1" smtClean="0"/>
              <a:t>Kaf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 algn="r">
              <a:buNone/>
            </a:pPr>
            <a:r>
              <a:rPr lang="ar-AE" sz="6000" dirty="0"/>
              <a:t>س+ك+ك+ر</a:t>
            </a:r>
            <a:r>
              <a:rPr lang="ar-AE" dirty="0" smtClean="0"/>
              <a:t>=</a:t>
            </a:r>
            <a:endParaRPr lang="en-US" dirty="0" smtClean="0"/>
          </a:p>
          <a:p>
            <a:pPr marL="68580" indent="0" algn="r">
              <a:buNone/>
            </a:pPr>
            <a:r>
              <a:rPr lang="en-US" dirty="0" err="1" smtClean="0"/>
              <a:t>Sokkar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29383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connecting the letter </a:t>
            </a:r>
            <a:r>
              <a:rPr lang="en-US" dirty="0" err="1" smtClean="0"/>
              <a:t>Kaf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7199555" cy="19050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ar-AE" dirty="0"/>
              <a:t> </a:t>
            </a:r>
            <a:r>
              <a:rPr lang="ar-AE" sz="4400" b="1" dirty="0"/>
              <a:t>كُ+رْ+س+ي=</a:t>
            </a:r>
          </a:p>
          <a:p>
            <a:pPr algn="r"/>
            <a:r>
              <a:rPr lang="ar-AE" sz="4400" b="1" dirty="0"/>
              <a:t>ر+و+كِ+ي=</a:t>
            </a:r>
          </a:p>
          <a:p>
            <a:pPr algn="r"/>
            <a:r>
              <a:rPr lang="ar-AE" sz="4400" b="1" dirty="0"/>
              <a:t>زَ+رْ+قْ+طُ+و+ك=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037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Lesson 1</a:t>
            </a:r>
            <a:r>
              <a:rPr lang="en-US" sz="4000" dirty="0"/>
              <a:t>3</a:t>
            </a:r>
            <a:r>
              <a:rPr lang="en-US" sz="4000" dirty="0" smtClean="0"/>
              <a:t>: Expressing Possession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way of expressing possession is by using a phrase made up of the adver</a:t>
            </a:r>
            <a:r>
              <a:rPr lang="en-US" dirty="0"/>
              <a:t>b</a:t>
            </a:r>
            <a:r>
              <a:rPr lang="en-US" dirty="0" smtClean="0"/>
              <a:t>_</a:t>
            </a:r>
            <a:r>
              <a:rPr lang="ar-AE" dirty="0" smtClean="0"/>
              <a:t>عـندك</a:t>
            </a:r>
            <a:r>
              <a:rPr lang="en-US" dirty="0" smtClean="0"/>
              <a:t> Literally, “at” and an attached pronoun.</a:t>
            </a:r>
          </a:p>
          <a:p>
            <a:pPr marL="0" indent="0">
              <a:buNone/>
            </a:pPr>
            <a:r>
              <a:rPr lang="en-US" dirty="0" smtClean="0"/>
              <a:t>Together they form one word, Thus, in order to say to some one, “You have a note book,”? You begin with the word </a:t>
            </a:r>
            <a:r>
              <a:rPr lang="ar-AE" dirty="0" smtClean="0"/>
              <a:t>عـند</a:t>
            </a:r>
            <a:r>
              <a:rPr lang="en-US" dirty="0" smtClean="0"/>
              <a:t>and the attached pronoun</a:t>
            </a:r>
            <a:r>
              <a:rPr lang="ar-AE" dirty="0" smtClean="0"/>
              <a:t>ـ</a:t>
            </a:r>
            <a:r>
              <a:rPr lang="en-US" dirty="0" smtClean="0"/>
              <a:t>  </a:t>
            </a:r>
            <a:r>
              <a:rPr lang="ar-AE" dirty="0" smtClean="0"/>
              <a:t>ك </a:t>
            </a:r>
            <a:r>
              <a:rPr lang="en-US" dirty="0" smtClean="0"/>
              <a:t>{</a:t>
            </a:r>
            <a:r>
              <a:rPr lang="en-US" dirty="0" err="1" smtClean="0"/>
              <a:t>ka</a:t>
            </a:r>
            <a:r>
              <a:rPr lang="en-US" dirty="0" smtClean="0"/>
              <a:t>}, “you”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13: you have?</a:t>
            </a:r>
            <a:r>
              <a:rPr lang="ar-AE" sz="4000" dirty="0"/>
              <a:t> عـندك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ar-AE" dirty="0" smtClean="0"/>
              <a:t> </a:t>
            </a:r>
            <a:r>
              <a:rPr lang="ar-AE" dirty="0"/>
              <a:t>عـندك هاتف؟نعم عندي </a:t>
            </a:r>
            <a:r>
              <a:rPr lang="ar-AE" dirty="0" smtClean="0"/>
              <a:t>هاتف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IF you are done with these slides, please click on the Belly Dance video and learn some moves. I understand that some of you might not be into it, that’s ok, practice and have fun. I will see you all on Wednesday for </a:t>
            </a:r>
            <a:r>
              <a:rPr lang="en-US" smtClean="0"/>
              <a:t>a Henna party. </a:t>
            </a:r>
            <a:r>
              <a:rPr lang="en-US" smtClean="0"/>
              <a:t>       </a:t>
            </a:r>
            <a:r>
              <a:rPr lang="ar-AE" dirty="0"/>
              <a:t/>
            </a:r>
            <a:br>
              <a:rPr lang="ar-AE" dirty="0"/>
            </a:b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52600" y="1143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عـندك هاتف؟نعم عندي هاتف.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en-US" sz="4000" dirty="0"/>
              <a:t>3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:use “this is” F? M?</a:t>
            </a: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6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en-US" sz="4000" dirty="0"/>
              <a:t>3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Use “this is” F?M?</a:t>
            </a: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</a:t>
            </a:r>
            <a:r>
              <a:rPr lang="en-US" sz="4000" dirty="0"/>
              <a:t>3</a:t>
            </a:r>
            <a:r>
              <a:rPr lang="en-US" sz="4000" dirty="0" smtClean="0"/>
              <a:t>: Possession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Translate and </a:t>
            </a:r>
            <a:r>
              <a:rPr lang="en-US" dirty="0"/>
              <a:t>a</a:t>
            </a:r>
            <a:r>
              <a:rPr lang="en-US" dirty="0" smtClean="0"/>
              <a:t>nswer the following questions:</a:t>
            </a:r>
          </a:p>
          <a:p>
            <a:pPr marL="0" indent="0">
              <a:buNone/>
            </a:pPr>
            <a:r>
              <a:rPr lang="en-US" dirty="0" smtClean="0"/>
              <a:t>1] You have a notebook?</a:t>
            </a:r>
          </a:p>
          <a:p>
            <a:pPr marL="0" indent="0">
              <a:buNone/>
            </a:pPr>
            <a:r>
              <a:rPr lang="en-US" dirty="0" smtClean="0"/>
              <a:t>2] You have a pen/pencil?</a:t>
            </a:r>
          </a:p>
          <a:p>
            <a:pPr marL="0" indent="0">
              <a:buNone/>
            </a:pPr>
            <a:r>
              <a:rPr lang="en-US" dirty="0" smtClean="0"/>
              <a:t>3] You have a book?</a:t>
            </a:r>
          </a:p>
        </p:txBody>
      </p:sp>
    </p:spTree>
    <p:extLst>
      <p:ext uri="{BB962C8B-B14F-4D97-AF65-F5344CB8AC3E}">
        <p14:creationId xmlns:p14="http://schemas.microsoft.com/office/powerpoint/2010/main" val="39272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13:My name?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worked with another possessive suffix which we have used when you introduced yourself.</a:t>
            </a:r>
            <a:r>
              <a:rPr lang="ar-AE" dirty="0"/>
              <a:t> إسمي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final long vowel “</a:t>
            </a:r>
            <a:r>
              <a:rPr lang="en-US" dirty="0" err="1" smtClean="0"/>
              <a:t>ya</a:t>
            </a:r>
            <a:r>
              <a:rPr lang="en-US" dirty="0" smtClean="0"/>
              <a:t>” in this case is an attached pronoun, meaning “ My”.</a:t>
            </a:r>
          </a:p>
          <a:p>
            <a:pPr marL="0" indent="0">
              <a:buNone/>
            </a:pPr>
            <a:r>
              <a:rPr lang="en-US" dirty="0" smtClean="0"/>
              <a:t>So to summarize, if you want to say: I have; use</a:t>
            </a:r>
          </a:p>
          <a:p>
            <a:pPr marL="0" indent="0" algn="r">
              <a:buNone/>
            </a:pPr>
            <a:r>
              <a:rPr lang="en-US" dirty="0" smtClean="0"/>
              <a:t> </a:t>
            </a:r>
            <a:r>
              <a:rPr lang="ar-AE" dirty="0"/>
              <a:t>عندي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say “my book: use </a:t>
            </a:r>
            <a:r>
              <a:rPr lang="ar-AE" dirty="0"/>
              <a:t>كتابي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3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13: Practice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Work with your partner or your group and write down 5 sentences in Arabic. Your partner should be able to read it fluently and be able to translate it.</a:t>
            </a:r>
          </a:p>
          <a:p>
            <a:pPr marL="0" indent="0">
              <a:buNone/>
            </a:pPr>
            <a:r>
              <a:rPr lang="en-US" dirty="0" smtClean="0"/>
              <a:t>Hand in your paragraph as an exit ticket for the day.</a:t>
            </a:r>
            <a:endParaRPr lang="en-US" dirty="0"/>
          </a:p>
          <a:p>
            <a:pPr marL="0" indent="0">
              <a:buNone/>
            </a:pPr>
            <a:endParaRPr lang="ar-SA" dirty="0" smtClean="0"/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0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024744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Lesson </a:t>
            </a:r>
            <a:r>
              <a:rPr lang="en-US" dirty="0" smtClean="0"/>
              <a:t>1</a:t>
            </a:r>
            <a:r>
              <a:rPr lang="en-US" dirty="0"/>
              <a:t>4</a:t>
            </a:r>
            <a:r>
              <a:rPr lang="en-US" dirty="0" smtClean="0"/>
              <a:t>:               </a:t>
            </a:r>
            <a:r>
              <a:rPr lang="ar-AE" dirty="0" smtClean="0"/>
              <a:t> </a:t>
            </a:r>
            <a:r>
              <a:rPr lang="en-US" dirty="0"/>
              <a:t>	</a:t>
            </a:r>
            <a:r>
              <a:rPr lang="en-US" dirty="0" smtClean="0"/>
              <a:t>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6777317" cy="3508977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Objectives: </a:t>
            </a:r>
          </a:p>
          <a:p>
            <a:pPr marL="0" indent="0"/>
            <a:r>
              <a:rPr lang="en-US" dirty="0" smtClean="0"/>
              <a:t>Review</a:t>
            </a:r>
          </a:p>
          <a:p>
            <a:pPr marL="0" indent="0"/>
            <a:r>
              <a:rPr lang="en-US" dirty="0" smtClean="0"/>
              <a:t>Identifying Letter </a:t>
            </a:r>
            <a:r>
              <a:rPr lang="en-US" dirty="0" err="1" smtClean="0"/>
              <a:t>Haa</a:t>
            </a:r>
            <a:r>
              <a:rPr lang="en-US" dirty="0" smtClean="0"/>
              <a:t>, </a:t>
            </a:r>
            <a:r>
              <a:rPr lang="en-US" dirty="0" err="1" smtClean="0"/>
              <a:t>Mim</a:t>
            </a:r>
            <a:r>
              <a:rPr lang="en-US" dirty="0" smtClean="0"/>
              <a:t>, lam, and </a:t>
            </a:r>
            <a:r>
              <a:rPr lang="en-US" dirty="0" err="1" smtClean="0"/>
              <a:t>kaf</a:t>
            </a:r>
            <a:endParaRPr lang="en-US" dirty="0" smtClean="0"/>
          </a:p>
          <a:p>
            <a:pPr marL="0" indent="0"/>
            <a:r>
              <a:rPr lang="en-US" dirty="0" smtClean="0"/>
              <a:t>objects from immediate environment</a:t>
            </a:r>
          </a:p>
          <a:p>
            <a:pPr marL="0" indent="0"/>
            <a:r>
              <a:rPr lang="en-US" dirty="0" smtClean="0"/>
              <a:t>Expressing Possession.</a:t>
            </a:r>
          </a:p>
          <a:p>
            <a:pPr marL="0" indent="0"/>
            <a:r>
              <a:rPr lang="en-US" dirty="0" smtClean="0"/>
              <a:t>Practice</a:t>
            </a:r>
          </a:p>
          <a:p>
            <a:pPr marL="0" indent="0"/>
            <a:r>
              <a:rPr lang="en-US" b="1" dirty="0" smtClean="0"/>
              <a:t>Aida </a:t>
            </a:r>
            <a:r>
              <a:rPr lang="en-US" b="1" dirty="0" err="1" smtClean="0"/>
              <a:t>Bogomolova</a:t>
            </a:r>
            <a:r>
              <a:rPr lang="en-US" b="1" dirty="0" smtClean="0"/>
              <a:t> </a:t>
            </a:r>
            <a:r>
              <a:rPr lang="en-US" dirty="0" smtClean="0"/>
              <a:t>The arts of Belly dancing</a:t>
            </a:r>
          </a:p>
          <a:p>
            <a:pPr marL="0" indent="0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www.youtube.com/watch?v=fD9StRmeOXM</a:t>
            </a:r>
            <a:endParaRPr lang="en-US" dirty="0" smtClean="0"/>
          </a:p>
          <a:p>
            <a:pPr marL="0" indent="0"/>
            <a:r>
              <a:rPr lang="en-US" dirty="0" smtClean="0"/>
              <a:t>Click on these links to learn how to dance</a:t>
            </a:r>
            <a:endParaRPr lang="en-US" dirty="0" smtClean="0"/>
          </a:p>
          <a:p>
            <a:pPr marL="0" indent="0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www.youtube.com/watch?v=tGFw-RO3Hdc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13: Inquiring about and identifying Arabic Cities </a:t>
            </a:r>
            <a:br>
              <a:rPr lang="en-US" sz="4000" dirty="0" smtClean="0"/>
            </a:br>
            <a:r>
              <a:rPr lang="ar-SA" sz="4000" dirty="0" smtClean="0"/>
              <a:t>   </a:t>
            </a: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map below displays some of the names and locations of some Arab cities.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99626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dirty="0" smtClean="0"/>
              <a:t>Combine the letters in each set, including short vowels, to form words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 algn="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97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637468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recall the name of these objects</a:t>
            </a:r>
            <a:r>
              <a:rPr lang="en-US" dirty="0" smtClean="0"/>
              <a:t>? Use this is for M and This is for 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13628"/>
            <a:ext cx="2847975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42" y="2513628"/>
            <a:ext cx="1956232" cy="1219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4262456"/>
            <a:ext cx="1752600" cy="1713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519" y="4019577"/>
            <a:ext cx="2301558" cy="1843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440" y="4262456"/>
            <a:ext cx="2383881" cy="17856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415578"/>
            <a:ext cx="6295052" cy="3505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2475596"/>
            <a:ext cx="1715957" cy="14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 at the end: Most likely will be used as (his/hers)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 algn="r">
              <a:buNone/>
            </a:pPr>
            <a:r>
              <a:rPr lang="ar-AE" dirty="0" smtClean="0"/>
              <a:t>ب+ن+ت+ه+ا</a:t>
            </a:r>
            <a:r>
              <a:rPr lang="ar-AE" dirty="0"/>
              <a:t>=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 algn="r">
              <a:buNone/>
            </a:pPr>
            <a:endParaRPr lang="en-US" dirty="0" smtClean="0"/>
          </a:p>
          <a:p>
            <a:pPr marL="68580" indent="0" algn="r">
              <a:buNone/>
            </a:pPr>
            <a:r>
              <a:rPr lang="ar-AE" dirty="0" smtClean="0"/>
              <a:t>ب+ن+ت+ه=</a:t>
            </a:r>
            <a:endParaRPr lang="en-US" dirty="0" smtClean="0"/>
          </a:p>
          <a:p>
            <a:pPr marL="68580" indent="0" algn="r">
              <a:buNone/>
            </a:pPr>
            <a:endParaRPr lang="en-US" dirty="0"/>
          </a:p>
          <a:p>
            <a:pPr marL="68580" indent="0" algn="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50" y="3276600"/>
            <a:ext cx="176625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57574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3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en-US" sz="4000" dirty="0"/>
              <a:t>3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  <a:endParaRPr lang="ar-SA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Use this is: F?M?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ar-AE" sz="3000" dirty="0" smtClean="0"/>
              <a:t>كِتابٌ</a:t>
            </a: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err="1" smtClean="0"/>
              <a:t>Ketaboun</a:t>
            </a:r>
            <a:r>
              <a:rPr lang="en-US" sz="3000" dirty="0" smtClean="0"/>
              <a:t> or </a:t>
            </a:r>
            <a:r>
              <a:rPr lang="en-US" sz="3000" dirty="0" err="1" smtClean="0"/>
              <a:t>Kitaab</a:t>
            </a: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en-US" sz="4000" dirty="0"/>
              <a:t>3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_________</a:t>
            </a:r>
            <a:r>
              <a:rPr lang="ar-AE" sz="3000" dirty="0"/>
              <a:t>هاتِفٌ</a:t>
            </a:r>
            <a:r>
              <a:rPr lang="en-US" sz="3000" dirty="0" smtClean="0"/>
              <a:t>___</a:t>
            </a:r>
            <a:r>
              <a:rPr lang="en-US" sz="3000" dirty="0" err="1" smtClean="0"/>
              <a:t>Hatifoun</a:t>
            </a: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err="1" smtClean="0"/>
              <a:t>Haatif</a:t>
            </a:r>
            <a:r>
              <a:rPr lang="en-US" sz="3000" dirty="0" smtClean="0"/>
              <a:t>____</a:t>
            </a: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91606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letter “</a:t>
            </a:r>
            <a:r>
              <a:rPr lang="en-US" dirty="0" err="1" smtClean="0"/>
              <a:t>Kaf</a:t>
            </a:r>
            <a:r>
              <a:rPr lang="en-US" dirty="0" smtClean="0"/>
              <a:t>”. It’s like ha, it changes its shape depending on how it is joined: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971800"/>
            <a:ext cx="3419856" cy="3493008"/>
          </a:xfrm>
        </p:spPr>
        <p:txBody>
          <a:bodyPr/>
          <a:lstStyle/>
          <a:p>
            <a:r>
              <a:rPr lang="en-US" dirty="0" smtClean="0"/>
              <a:t>If it stands at the beginning or in the middle of a word, it looks like this: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3048000"/>
            <a:ext cx="3419856" cy="3493008"/>
          </a:xfrm>
        </p:spPr>
        <p:txBody>
          <a:bodyPr/>
          <a:lstStyle/>
          <a:p>
            <a:r>
              <a:rPr lang="en-US" dirty="0" smtClean="0"/>
              <a:t>If it stands on its own or is at the end of a word, it looks like this: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ar-AE" sz="6600" b="1" dirty="0"/>
              <a:t> </a:t>
            </a:r>
            <a:r>
              <a:rPr lang="ar-AE" sz="6600" b="1" dirty="0" smtClean="0"/>
              <a:t>ك</a:t>
            </a:r>
            <a:r>
              <a:rPr lang="en-US" sz="6600" b="1" dirty="0" smtClean="0"/>
              <a:t>when it stands alone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2616560"/>
            <a:ext cx="3309803" cy="2286000"/>
          </a:xfrm>
        </p:spPr>
        <p:txBody>
          <a:bodyPr>
            <a:normAutofit fontScale="55000" lnSpcReduction="20000"/>
          </a:bodyPr>
          <a:lstStyle/>
          <a:p>
            <a:r>
              <a:rPr lang="ar-AE" sz="6000" b="1" dirty="0" smtClean="0"/>
              <a:t>سكر</a:t>
            </a:r>
            <a:endParaRPr lang="en-US" sz="6000" b="1" dirty="0" smtClean="0"/>
          </a:p>
          <a:p>
            <a:r>
              <a:rPr lang="en-US" sz="6000" b="1" dirty="0" smtClean="0"/>
              <a:t> in the beginning or the middle of a word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8605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practice with </a:t>
            </a:r>
            <a:r>
              <a:rPr lang="en-US" dirty="0" err="1" smtClean="0"/>
              <a:t>kaf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 algn="r">
              <a:buNone/>
            </a:pPr>
            <a:r>
              <a:rPr lang="ar-AE" sz="4800" dirty="0"/>
              <a:t>ك+ل+ب</a:t>
            </a:r>
            <a:r>
              <a:rPr lang="ar-AE" dirty="0" smtClean="0"/>
              <a:t>=</a:t>
            </a:r>
            <a:endParaRPr lang="en-US" dirty="0" smtClean="0"/>
          </a:p>
          <a:p>
            <a:pPr marL="68580" indent="0" algn="r">
              <a:buNone/>
            </a:pPr>
            <a:endParaRPr lang="en-US" dirty="0"/>
          </a:p>
          <a:p>
            <a:pPr marL="68580" indent="0" algn="r">
              <a:buNone/>
            </a:pPr>
            <a:r>
              <a:rPr lang="en-US" dirty="0" err="1" smtClean="0"/>
              <a:t>Kalboun</a:t>
            </a:r>
            <a:r>
              <a:rPr lang="en-US" dirty="0" smtClean="0"/>
              <a:t> or Kalb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84833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1743</TotalTime>
  <Words>633</Words>
  <Application>Microsoft Office PowerPoint</Application>
  <PresentationFormat>On-screen Show (4:3)</PresentationFormat>
  <Paragraphs>101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Cooper Black</vt:lpstr>
      <vt:lpstr>Tahoma</vt:lpstr>
      <vt:lpstr>Wingdings 2</vt:lpstr>
      <vt:lpstr>Austin</vt:lpstr>
      <vt:lpstr>Welcome to Arabic Level I by Kurzban</vt:lpstr>
      <vt:lpstr>Lesson 14:                          </vt:lpstr>
      <vt:lpstr>Do you recall the name of these objects? Use this is for M and This is for F</vt:lpstr>
      <vt:lpstr>Ha at the end: Most likely will be used as (his/hers)</vt:lpstr>
      <vt:lpstr> Lesson 13: Building up your vocabulary</vt:lpstr>
      <vt:lpstr> Lesson 13: Building up your vocabulary</vt:lpstr>
      <vt:lpstr>    The letter “Kaf”. It’s like ha, it changes its shape depending on how it is joined: </vt:lpstr>
      <vt:lpstr> كwhen it stands alone</vt:lpstr>
      <vt:lpstr>Let’s practice with kaf</vt:lpstr>
      <vt:lpstr>Practicing with Kaf</vt:lpstr>
      <vt:lpstr>Practicing with Kaf:</vt:lpstr>
      <vt:lpstr>Practice connecting the letter Kaf</vt:lpstr>
      <vt:lpstr>Lesson 13: Expressing Possession</vt:lpstr>
      <vt:lpstr>Lesson 13: you have? عـندك </vt:lpstr>
      <vt:lpstr> Lesson 13: Building up your vocabulary</vt:lpstr>
      <vt:lpstr> Lesson 13: Building up your vocabulary</vt:lpstr>
      <vt:lpstr>Lesson 13: Possession </vt:lpstr>
      <vt:lpstr>Lesson 13:My name? </vt:lpstr>
      <vt:lpstr>Lesson 13: Practice  </vt:lpstr>
      <vt:lpstr>Lesson 13: Inquiring about and identifying Arabic Cities     </vt:lpstr>
      <vt:lpstr>Combine the letters in each set, including short vowels, to form words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NPCSD</dc:creator>
  <cp:lastModifiedBy>Kurzban, Souad</cp:lastModifiedBy>
  <cp:revision>247</cp:revision>
  <dcterms:created xsi:type="dcterms:W3CDTF">2013-07-22T15:34:51Z</dcterms:created>
  <dcterms:modified xsi:type="dcterms:W3CDTF">2015-12-21T01:33:43Z</dcterms:modified>
</cp:coreProperties>
</file>